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Roboto"/>
      <p:regular r:id="rId21"/>
      <p:bold r:id="rId22"/>
      <p:italic r:id="rId23"/>
      <p:boldItalic r:id="rId24"/>
    </p:embeddedFont>
    <p:embeddedFont>
      <p:font typeface="Roboto Mon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oboto-bold.fntdata"/><Relationship Id="rId21" Type="http://schemas.openxmlformats.org/officeDocument/2006/relationships/font" Target="fonts/Roboto-regular.fntdata"/><Relationship Id="rId24" Type="http://schemas.openxmlformats.org/officeDocument/2006/relationships/font" Target="fonts/Roboto-boldItalic.fntdata"/><Relationship Id="rId23" Type="http://schemas.openxmlformats.org/officeDocument/2006/relationships/font" Target="fonts/Robo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bold.fntdata"/><Relationship Id="rId25" Type="http://schemas.openxmlformats.org/officeDocument/2006/relationships/font" Target="fonts/RobotoMono-regular.fntdata"/><Relationship Id="rId28" Type="http://schemas.openxmlformats.org/officeDocument/2006/relationships/font" Target="fonts/RobotoMono-boldItalic.fntdata"/><Relationship Id="rId27" Type="http://schemas.openxmlformats.org/officeDocument/2006/relationships/font" Target="fonts/RobotoMon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e0b2380055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e0b2380055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GB"/>
              <a:t>Links still work!</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e0b2380055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e0b2380055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Font typeface="Roboto"/>
              <a:buChar char="●"/>
              <a:defRPr>
                <a:latin typeface="Roboto"/>
                <a:ea typeface="Roboto"/>
                <a:cs typeface="Roboto"/>
                <a:sym typeface="Roboto"/>
              </a:defRPr>
            </a:lvl1pPr>
            <a:lvl2pPr indent="-317500" lvl="1" marL="914400" algn="l">
              <a:lnSpc>
                <a:spcPct val="115000"/>
              </a:lnSpc>
              <a:spcBef>
                <a:spcPts val="1600"/>
              </a:spcBef>
              <a:spcAft>
                <a:spcPts val="0"/>
              </a:spcAft>
              <a:buSzPts val="1400"/>
              <a:buFont typeface="Roboto"/>
              <a:buChar char="○"/>
              <a:defRPr>
                <a:latin typeface="Roboto"/>
                <a:ea typeface="Roboto"/>
                <a:cs typeface="Roboto"/>
                <a:sym typeface="Roboto"/>
              </a:defRPr>
            </a:lvl2pPr>
            <a:lvl3pPr indent="-317500" lvl="2" marL="1371600" algn="l">
              <a:lnSpc>
                <a:spcPct val="115000"/>
              </a:lnSpc>
              <a:spcBef>
                <a:spcPts val="1600"/>
              </a:spcBef>
              <a:spcAft>
                <a:spcPts val="0"/>
              </a:spcAft>
              <a:buSzPts val="1400"/>
              <a:buFont typeface="Roboto"/>
              <a:buChar char="■"/>
              <a:defRPr>
                <a:latin typeface="Roboto"/>
                <a:ea typeface="Roboto"/>
                <a:cs typeface="Roboto"/>
                <a:sym typeface="Roboto"/>
              </a:defRPr>
            </a:lvl3pPr>
            <a:lvl4pPr indent="-317500" lvl="3" marL="1828800" algn="l">
              <a:lnSpc>
                <a:spcPct val="115000"/>
              </a:lnSpc>
              <a:spcBef>
                <a:spcPts val="1600"/>
              </a:spcBef>
              <a:spcAft>
                <a:spcPts val="0"/>
              </a:spcAft>
              <a:buSzPts val="1400"/>
              <a:buFont typeface="Roboto"/>
              <a:buChar char="●"/>
              <a:defRPr>
                <a:latin typeface="Roboto"/>
                <a:ea typeface="Roboto"/>
                <a:cs typeface="Roboto"/>
                <a:sym typeface="Roboto"/>
              </a:defRPr>
            </a:lvl4pPr>
            <a:lvl5pPr indent="-317500" lvl="4" marL="2286000" algn="l">
              <a:lnSpc>
                <a:spcPct val="115000"/>
              </a:lnSpc>
              <a:spcBef>
                <a:spcPts val="1600"/>
              </a:spcBef>
              <a:spcAft>
                <a:spcPts val="0"/>
              </a:spcAft>
              <a:buSzPts val="1400"/>
              <a:buFont typeface="Roboto"/>
              <a:buChar char="○"/>
              <a:defRPr>
                <a:latin typeface="Roboto"/>
                <a:ea typeface="Roboto"/>
                <a:cs typeface="Roboto"/>
                <a:sym typeface="Roboto"/>
              </a:defRPr>
            </a:lvl5pPr>
            <a:lvl6pPr indent="-317500" lvl="5" marL="2743200" algn="l">
              <a:lnSpc>
                <a:spcPct val="115000"/>
              </a:lnSpc>
              <a:spcBef>
                <a:spcPts val="1600"/>
              </a:spcBef>
              <a:spcAft>
                <a:spcPts val="0"/>
              </a:spcAft>
              <a:buSzPts val="1400"/>
              <a:buFont typeface="Roboto"/>
              <a:buChar char="■"/>
              <a:defRPr>
                <a:latin typeface="Roboto"/>
                <a:ea typeface="Roboto"/>
                <a:cs typeface="Roboto"/>
                <a:sym typeface="Roboto"/>
              </a:defRPr>
            </a:lvl6pPr>
            <a:lvl7pPr indent="-317500" lvl="6" marL="3200400" algn="l">
              <a:lnSpc>
                <a:spcPct val="115000"/>
              </a:lnSpc>
              <a:spcBef>
                <a:spcPts val="1600"/>
              </a:spcBef>
              <a:spcAft>
                <a:spcPts val="0"/>
              </a:spcAft>
              <a:buSzPts val="1400"/>
              <a:buFont typeface="Roboto"/>
              <a:buChar char="●"/>
              <a:defRPr>
                <a:latin typeface="Roboto"/>
                <a:ea typeface="Roboto"/>
                <a:cs typeface="Roboto"/>
                <a:sym typeface="Roboto"/>
              </a:defRPr>
            </a:lvl7pPr>
            <a:lvl8pPr indent="-317500" lvl="7" marL="3657600" algn="l">
              <a:lnSpc>
                <a:spcPct val="115000"/>
              </a:lnSpc>
              <a:spcBef>
                <a:spcPts val="1600"/>
              </a:spcBef>
              <a:spcAft>
                <a:spcPts val="0"/>
              </a:spcAft>
              <a:buSzPts val="1400"/>
              <a:buFont typeface="Roboto"/>
              <a:buChar char="○"/>
              <a:defRPr>
                <a:latin typeface="Roboto"/>
                <a:ea typeface="Roboto"/>
                <a:cs typeface="Roboto"/>
                <a:sym typeface="Roboto"/>
              </a:defRPr>
            </a:lvl8pPr>
            <a:lvl9pPr indent="-317500" lvl="8" marL="4114800" algn="l">
              <a:lnSpc>
                <a:spcPct val="115000"/>
              </a:lnSpc>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25" name="Shape 25"/>
        <p:cNvGrpSpPr/>
        <p:nvPr/>
      </p:nvGrpSpPr>
      <p:grpSpPr>
        <a:xfrm>
          <a:off x="0" y="0"/>
          <a:ext cx="0" cy="0"/>
          <a:chOff x="0" y="0"/>
          <a:chExt cx="0" cy="0"/>
        </a:xfrm>
      </p:grpSpPr>
      <p:sp>
        <p:nvSpPr>
          <p:cNvPr id="26" name="Google Shape;26;p5"/>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3354B"/>
              </a:solidFill>
              <a:latin typeface="Arial"/>
              <a:ea typeface="Arial"/>
              <a:cs typeface="Arial"/>
              <a:sym typeface="Arial"/>
            </a:endParaRPr>
          </a:p>
        </p:txBody>
      </p:sp>
      <p:sp>
        <p:nvSpPr>
          <p:cNvPr id="27" name="Google Shape;27;p5"/>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 name="Google Shape;28;p5"/>
          <p:cNvSpPr txBox="1"/>
          <p:nvPr>
            <p:ph type="title"/>
          </p:nvPr>
        </p:nvSpPr>
        <p:spPr>
          <a:xfrm>
            <a:off x="265500" y="238625"/>
            <a:ext cx="4115700" cy="24768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29" name="Google Shape;29;p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0" name="Google Shape;30;p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17500" lvl="0" marL="457200" algn="l">
              <a:lnSpc>
                <a:spcPct val="115000"/>
              </a:lnSpc>
              <a:spcBef>
                <a:spcPts val="0"/>
              </a:spcBef>
              <a:spcAft>
                <a:spcPts val="0"/>
              </a:spcAft>
              <a:buSzPts val="14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1" name="Google Shape;31;p5"/>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5"/>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3" name="Shape 33"/>
        <p:cNvGrpSpPr/>
        <p:nvPr/>
      </p:nvGrpSpPr>
      <p:grpSpPr>
        <a:xfrm>
          <a:off x="0" y="0"/>
          <a:ext cx="0" cy="0"/>
          <a:chOff x="0" y="0"/>
          <a:chExt cx="0" cy="0"/>
        </a:xfrm>
      </p:grpSpPr>
      <p:sp>
        <p:nvSpPr>
          <p:cNvPr id="34" name="Google Shape;34;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7" name="Shape 37"/>
        <p:cNvGrpSpPr/>
        <p:nvPr/>
      </p:nvGrpSpPr>
      <p:grpSpPr>
        <a:xfrm>
          <a:off x="0" y="0"/>
          <a:ext cx="0" cy="0"/>
          <a:chOff x="0" y="0"/>
          <a:chExt cx="0" cy="0"/>
        </a:xfrm>
      </p:grpSpPr>
      <p:sp>
        <p:nvSpPr>
          <p:cNvPr id="38" name="Google Shape;38;p7"/>
          <p:cNvSpPr txBox="1"/>
          <p:nvPr>
            <p:ph idx="1" type="body"/>
          </p:nvPr>
        </p:nvSpPr>
        <p:spPr>
          <a:xfrm>
            <a:off x="298450" y="11510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9" name="Google Shape;39;p7"/>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7"/>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7"/>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8"/>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8"/>
          <p:cNvSpPr txBox="1"/>
          <p:nvPr>
            <p:ph type="title"/>
          </p:nvPr>
        </p:nvSpPr>
        <p:spPr>
          <a:xfrm>
            <a:off x="490250" y="450150"/>
            <a:ext cx="6367800" cy="30960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5" name="Google Shape;45;p8"/>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17500" lvl="0" marL="457200" algn="ctr">
              <a:lnSpc>
                <a:spcPct val="115000"/>
              </a:lnSpc>
              <a:spcBef>
                <a:spcPts val="0"/>
              </a:spcBef>
              <a:spcAft>
                <a:spcPts val="0"/>
              </a:spcAft>
              <a:buSzPts val="14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0"/>
              </a:spcBef>
              <a:spcAft>
                <a:spcPts val="0"/>
              </a:spcAft>
              <a:buClr>
                <a:srgbClr val="09CECE"/>
              </a:buClr>
              <a:buSzPts val="2800"/>
              <a:buFont typeface="Roboto Mono"/>
              <a:buNone/>
              <a:defRPr b="1" i="0" sz="2800" u="none" cap="none" strike="noStrike">
                <a:solidFill>
                  <a:srgbClr val="09CECE"/>
                </a:solidFill>
                <a:latin typeface="Roboto Mono"/>
                <a:ea typeface="Roboto Mono"/>
                <a:cs typeface="Roboto Mono"/>
                <a:sym typeface="Roboto Mono"/>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15000"/>
              </a:lnSpc>
              <a:spcBef>
                <a:spcPts val="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1pPr>
            <a:lvl2pPr indent="-317500" lvl="1" marL="9144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2pPr>
            <a:lvl3pPr indent="-317500" lvl="2" marL="13716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3pPr>
            <a:lvl4pPr indent="-317500" lvl="3" marL="18288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4pPr>
            <a:lvl5pPr indent="-317500" lvl="4" marL="22860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5pPr>
            <a:lvl6pPr indent="-317500" lvl="5" marL="27432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6pPr>
            <a:lvl7pPr indent="-317500" lvl="6" marL="32004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7pPr>
            <a:lvl8pPr indent="-317500" lvl="7" marL="3657600" marR="0" rtl="0" algn="l">
              <a:lnSpc>
                <a:spcPct val="115000"/>
              </a:lnSpc>
              <a:spcBef>
                <a:spcPts val="1600"/>
              </a:spcBef>
              <a:spcAft>
                <a:spcPts val="0"/>
              </a:spcAft>
              <a:buClr>
                <a:schemeClr val="lt1"/>
              </a:buClr>
              <a:buSzPts val="1400"/>
              <a:buFont typeface="Roboto"/>
              <a:buChar char="○"/>
              <a:defRPr b="0" i="0" sz="1400" u="none" cap="none" strike="noStrike">
                <a:solidFill>
                  <a:schemeClr val="lt1"/>
                </a:solidFill>
                <a:latin typeface="Roboto"/>
                <a:ea typeface="Roboto"/>
                <a:cs typeface="Roboto"/>
                <a:sym typeface="Roboto"/>
              </a:defRPr>
            </a:lvl8pPr>
            <a:lvl9pPr indent="-317500" lvl="8" marL="4114800" marR="0" rtl="0" algn="l">
              <a:lnSpc>
                <a:spcPct val="115000"/>
              </a:lnSpc>
              <a:spcBef>
                <a:spcPts val="1600"/>
              </a:spcBef>
              <a:spcAft>
                <a:spcPts val="1600"/>
              </a:spcAft>
              <a:buClr>
                <a:schemeClr val="lt1"/>
              </a:buClr>
              <a:buSzPts val="1400"/>
              <a:buFont typeface="Roboto"/>
              <a:buChar char="■"/>
              <a:defRPr b="0" i="0" sz="1400" u="none" cap="none" strike="noStrike">
                <a:solidFill>
                  <a:schemeClr val="lt1"/>
                </a:solidFill>
                <a:latin typeface="Roboto"/>
                <a:ea typeface="Roboto"/>
                <a:cs typeface="Roboto"/>
                <a:sym typeface="Roboto"/>
              </a:defRPr>
            </a:lvl9pPr>
          </a:lstStyle>
          <a:p/>
        </p:txBody>
      </p:sp>
      <p:pic>
        <p:nvPicPr>
          <p:cNvPr id="8" name="Google Shape;8;p1"/>
          <p:cNvPicPr preferRelativeResize="0"/>
          <p:nvPr/>
        </p:nvPicPr>
        <p:blipFill rotWithShape="1">
          <a:blip r:embed="rId1">
            <a:alphaModFix/>
          </a:blip>
          <a:srcRect b="0" l="0" r="0" t="0"/>
          <a:stretch/>
        </p:blipFill>
        <p:spPr>
          <a:xfrm>
            <a:off x="8280750" y="4290075"/>
            <a:ext cx="769849" cy="7715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portswigger.net/web-security/sql-injection/lab-retrieve-hidden-data" TargetMode="External"/><Relationship Id="rId4" Type="http://schemas.openxmlformats.org/officeDocument/2006/relationships/hyperlink" Target="https://portswigger.net/web-security/sql-injection/lab-login-bypass" TargetMode="External"/><Relationship Id="rId5" Type="http://schemas.openxmlformats.org/officeDocument/2006/relationships/hyperlink" Target="https://portswigger.net/web-security/logic-flaws/examples/lab-logic-flaws-excessive-trust-in-client-side-control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forms.gle/VTYd74K5BHqbC7F68" TargetMode="Externa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legislation.gov.uk/ukpga/1990/18/conten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101computing.net/frequency-analysi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5200"/>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Burp Suite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a:t>Sniper — one payload list, cycled through each marked position one at a time. Default choice. Best for testing one parameter at a time.</a:t>
            </a:r>
            <a:endParaRPr/>
          </a:p>
          <a:p>
            <a:pPr indent="0" lvl="0" marL="0" rtl="0" algn="l">
              <a:lnSpc>
                <a:spcPct val="115000"/>
              </a:lnSpc>
              <a:spcBef>
                <a:spcPts val="1600"/>
              </a:spcBef>
              <a:spcAft>
                <a:spcPts val="0"/>
              </a:spcAft>
              <a:buSzPts val="1400"/>
              <a:buNone/>
            </a:pPr>
            <a:r>
              <a:rPr lang="en-GB"/>
              <a:t>Battering ram — one payload list, the same payload placed into all marked positions simultaneously.</a:t>
            </a:r>
            <a:br>
              <a:rPr lang="en-GB"/>
            </a:br>
            <a:br>
              <a:rPr lang="en-GB"/>
            </a:br>
            <a:r>
              <a:rPr lang="en-GB"/>
              <a:t>Pitchfork — one payload list per position, in parallel. Good for testing matched user/password pairs.</a:t>
            </a:r>
            <a:endParaRPr/>
          </a:p>
          <a:p>
            <a:pPr indent="0" lvl="0" marL="0" rtl="0" algn="l">
              <a:lnSpc>
                <a:spcPct val="115000"/>
              </a:lnSpc>
              <a:spcBef>
                <a:spcPts val="1600"/>
              </a:spcBef>
              <a:spcAft>
                <a:spcPts val="1600"/>
              </a:spcAft>
              <a:buSzPts val="1400"/>
              <a:buNone/>
            </a:pPr>
            <a:r>
              <a:rPr lang="en-GB"/>
              <a:t>Cluster bomb — one payload list per position, every combination tried. Most powerful but slowest. 100 users × 1000 passwords = 100,000 requests.</a:t>
            </a:r>
            <a:endParaRPr/>
          </a:p>
        </p:txBody>
      </p:sp>
      <p:sp>
        <p:nvSpPr>
          <p:cNvPr id="113" name="Google Shape;113;p21"/>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Intruder Attack Types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Practical </a:t>
            </a:r>
            <a:r>
              <a:rPr lang="en-GB"/>
              <a:t>Easy in 7 steps. The same loop works for every lab in this session:</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GB"/>
              <a:t>Open Burp → Proxy tab → click “Open Browser”</a:t>
            </a:r>
            <a:endParaRPr/>
          </a:p>
          <a:p>
            <a:pPr indent="-317500" lvl="0" marL="457200" rtl="0" algn="l">
              <a:spcBef>
                <a:spcPts val="0"/>
              </a:spcBef>
              <a:spcAft>
                <a:spcPts val="0"/>
              </a:spcAft>
              <a:buSzPts val="1400"/>
              <a:buChar char="●"/>
            </a:pPr>
            <a:r>
              <a:rPr lang="en-GB"/>
              <a:t>In that browser, open the lab and click the “Gifts” category</a:t>
            </a:r>
            <a:endParaRPr/>
          </a:p>
          <a:p>
            <a:pPr indent="-317500" lvl="0" marL="457200" rtl="0" algn="l">
              <a:spcBef>
                <a:spcPts val="0"/>
              </a:spcBef>
              <a:spcAft>
                <a:spcPts val="0"/>
              </a:spcAft>
              <a:buSzPts val="1400"/>
              <a:buChar char="●"/>
            </a:pPr>
            <a:r>
              <a:rPr lang="en-GB"/>
              <a:t>Back in Burp: Proxy → HTTP history → find GET /filter?category=Gifts</a:t>
            </a:r>
            <a:endParaRPr/>
          </a:p>
          <a:p>
            <a:pPr indent="-317500" lvl="0" marL="457200" rtl="0" algn="l">
              <a:spcBef>
                <a:spcPts val="0"/>
              </a:spcBef>
              <a:spcAft>
                <a:spcPts val="0"/>
              </a:spcAft>
              <a:buSzPts val="1400"/>
              <a:buChar char="●"/>
            </a:pPr>
            <a:r>
              <a:rPr lang="en-GB"/>
              <a:t>Right-click that request → Send to Repeater (or Ctrl+R)</a:t>
            </a:r>
            <a:endParaRPr/>
          </a:p>
          <a:p>
            <a:pPr indent="-317500" lvl="0" marL="457200" rtl="0" algn="l">
              <a:spcBef>
                <a:spcPts val="0"/>
              </a:spcBef>
              <a:spcAft>
                <a:spcPts val="0"/>
              </a:spcAft>
              <a:buSzPts val="1400"/>
              <a:buChar char="●"/>
            </a:pPr>
            <a:r>
              <a:rPr lang="en-GB"/>
              <a:t>Switch to Repeater tab. Edit the request: change category=Gifts to category=Gifts'+OR+1=1--</a:t>
            </a:r>
            <a:endParaRPr/>
          </a:p>
          <a:p>
            <a:pPr indent="-317500" lvl="0" marL="457200" rtl="0" algn="l">
              <a:spcBef>
                <a:spcPts val="0"/>
              </a:spcBef>
              <a:spcAft>
                <a:spcPts val="0"/>
              </a:spcAft>
              <a:buSzPts val="1400"/>
              <a:buChar char="●"/>
            </a:pPr>
            <a:r>
              <a:rPr lang="en-GB"/>
              <a:t>Click “Send” (top-left in Repeater). Read the response on the right pane</a:t>
            </a:r>
            <a:endParaRPr/>
          </a:p>
          <a:p>
            <a:pPr indent="-317500" lvl="0" marL="457200" rtl="0" algn="l">
              <a:spcBef>
                <a:spcPts val="0"/>
              </a:spcBef>
              <a:spcAft>
                <a:spcPts val="0"/>
              </a:spcAft>
              <a:buSzPts val="1400"/>
              <a:buChar char="●"/>
            </a:pPr>
            <a:r>
              <a:rPr lang="en-GB"/>
              <a:t>Loop: edit → Send → read. Keep tweaking until you see all products listed</a:t>
            </a:r>
            <a:endParaRPr/>
          </a:p>
          <a:p>
            <a:pPr indent="0" lvl="0" marL="0" rtl="0" algn="l">
              <a:spcBef>
                <a:spcPts val="0"/>
              </a:spcBef>
              <a:spcAft>
                <a:spcPts val="0"/>
              </a:spcAft>
              <a:buClr>
                <a:schemeClr val="dk1"/>
              </a:buClr>
              <a:buSzPts val="1100"/>
              <a:buFont typeface="Arial"/>
              <a:buNone/>
            </a:pPr>
            <a:r>
              <a:rPr lang="en-GB"/>
              <a:t>Rule of thumb: keep Intercept OFF unless you actually need to pause something. HTTP history captures everything anyway.</a:t>
            </a:r>
            <a:endParaRPr/>
          </a:p>
          <a:p>
            <a:pPr indent="0" lvl="0" marL="0" rtl="0" algn="l">
              <a:spcBef>
                <a:spcPts val="0"/>
              </a:spcBef>
              <a:spcAft>
                <a:spcPts val="0"/>
              </a:spcAft>
              <a:buNone/>
            </a:pPr>
            <a:r>
              <a:t/>
            </a:r>
            <a:endParaRPr/>
          </a:p>
        </p:txBody>
      </p:sp>
      <p:sp>
        <p:nvSpPr>
          <p:cNvPr id="119" name="Google Shape;119;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Example Walkthrough</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400"/>
              <a:buNone/>
            </a:pPr>
            <a:r>
              <a:rPr b="1" lang="en-GB" sz="1600">
                <a:solidFill>
                  <a:srgbClr val="EB3C68"/>
                </a:solidFill>
              </a:rPr>
              <a:t>Easy:  </a:t>
            </a:r>
            <a:r>
              <a:rPr b="1" lang="en-GB" sz="1600" u="sng">
                <a:solidFill>
                  <a:schemeClr val="hlink"/>
                </a:solidFill>
                <a:hlinkClick r:id="rId3"/>
              </a:rPr>
              <a:t>https://portswigger.net/web-security/sql-injection/lab-retrieve-hidden-data</a:t>
            </a:r>
            <a:br>
              <a:rPr lang="en-GB"/>
            </a:br>
            <a:r>
              <a:rPr lang="en-GB"/>
              <a:t>Use Proxy + Repeater to display unreleased products on the shop. PortSwigger Lab: “SQL injection vulnerability in WHERE clause allowing retrieval of hidden data”</a:t>
            </a:r>
            <a:endParaRPr/>
          </a:p>
          <a:p>
            <a:pPr indent="0" lvl="0" marL="0" rtl="0" algn="ctr">
              <a:lnSpc>
                <a:spcPct val="115000"/>
              </a:lnSpc>
              <a:spcBef>
                <a:spcPts val="1600"/>
              </a:spcBef>
              <a:spcAft>
                <a:spcPts val="0"/>
              </a:spcAft>
              <a:buSzPts val="1400"/>
              <a:buNone/>
            </a:pPr>
            <a:r>
              <a:rPr b="1" lang="en-GB" sz="1600">
                <a:solidFill>
                  <a:srgbClr val="EB3C68"/>
                </a:solidFill>
              </a:rPr>
              <a:t>Medium: </a:t>
            </a:r>
            <a:r>
              <a:rPr b="1" lang="en-GB" sz="1600" u="sng">
                <a:solidFill>
                  <a:schemeClr val="hlink"/>
                </a:solidFill>
                <a:hlinkClick r:id="rId4"/>
              </a:rPr>
              <a:t>https://portswigger.net/web-security/sql-injection/lab-login-bypass</a:t>
            </a:r>
            <a:br>
              <a:rPr lang="en-GB"/>
            </a:br>
            <a:r>
              <a:rPr lang="en-GB"/>
              <a:t>Log in as the administrator without knowing the password. PortSwigger Lab: “SQL injection vulnerability allowing login bypass” </a:t>
            </a:r>
            <a:endParaRPr/>
          </a:p>
          <a:p>
            <a:pPr indent="0" lvl="0" marL="0" rtl="0" algn="ctr">
              <a:lnSpc>
                <a:spcPct val="115000"/>
              </a:lnSpc>
              <a:spcBef>
                <a:spcPts val="1600"/>
              </a:spcBef>
              <a:spcAft>
                <a:spcPts val="1600"/>
              </a:spcAft>
              <a:buSzPts val="1400"/>
              <a:buNone/>
            </a:pPr>
            <a:r>
              <a:rPr b="1" lang="en-GB" sz="1600">
                <a:solidFill>
                  <a:srgbClr val="EB3C68"/>
                </a:solidFill>
              </a:rPr>
              <a:t>Hard: </a:t>
            </a:r>
            <a:r>
              <a:rPr b="1" lang="en-GB" sz="1600" u="sng">
                <a:solidFill>
                  <a:schemeClr val="hlink"/>
                </a:solidFill>
                <a:hlinkClick r:id="rId5"/>
              </a:rPr>
              <a:t>https://portswigger.net/web-security/logic-flaws/examples/lab-logic-flaws-excessive-trust-in-client-side-controls</a:t>
            </a:r>
            <a:br>
              <a:rPr b="1" lang="en-GB"/>
            </a:br>
            <a:r>
              <a:rPr lang="en-GB"/>
              <a:t>Buy a leather jacket for less than its real price by tampering with the request. PortSwigger Lab: “Excessive trust in client-side controls”</a:t>
            </a:r>
            <a:br>
              <a:rPr lang="en-GB"/>
            </a:br>
            <a:endParaRPr/>
          </a:p>
        </p:txBody>
      </p:sp>
      <p:sp>
        <p:nvSpPr>
          <p:cNvPr id="125" name="Google Shape;125;p2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Practicals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SzPts val="1400"/>
              <a:buNone/>
            </a:pPr>
            <a:r>
              <a:rPr lang="en-GB"/>
              <a:t>Please leave your feedback :) We want to know what we can do to improve.</a:t>
            </a:r>
            <a:endParaRPr/>
          </a:p>
          <a:p>
            <a:pPr indent="0" lvl="0" marL="0" marR="0" rtl="0" algn="l">
              <a:lnSpc>
                <a:spcPct val="115000"/>
              </a:lnSpc>
              <a:spcBef>
                <a:spcPts val="1600"/>
              </a:spcBef>
              <a:spcAft>
                <a:spcPts val="0"/>
              </a:spcAft>
              <a:buSzPts val="1400"/>
              <a:buNone/>
            </a:pPr>
            <a:r>
              <a:rPr lang="en-GB"/>
              <a:t>Please leave constructive and honest feedback only.</a:t>
            </a:r>
            <a:endParaRPr/>
          </a:p>
          <a:p>
            <a:pPr indent="0" lvl="0" marL="0" marR="0" rtl="0" algn="l">
              <a:lnSpc>
                <a:spcPct val="115000"/>
              </a:lnSpc>
              <a:spcBef>
                <a:spcPts val="1600"/>
              </a:spcBef>
              <a:spcAft>
                <a:spcPts val="0"/>
              </a:spcAft>
              <a:buSzPts val="1400"/>
              <a:buNone/>
            </a:pPr>
            <a:r>
              <a:rPr lang="en-GB" u="sng">
                <a:solidFill>
                  <a:schemeClr val="hlink"/>
                </a:solidFill>
                <a:hlinkClick r:id="rId3"/>
              </a:rPr>
              <a:t>https://forms.gle/VTYd74K5BHqbC7F68</a:t>
            </a:r>
            <a:r>
              <a:rPr lang="en-GB">
                <a:solidFill>
                  <a:srgbClr val="EB3C68"/>
                </a:solidFill>
              </a:rPr>
              <a:t> </a:t>
            </a:r>
            <a:endParaRPr>
              <a:solidFill>
                <a:srgbClr val="EB3C68"/>
              </a:solidFill>
            </a:endParaRPr>
          </a:p>
          <a:p>
            <a:pPr indent="0" lvl="0" marL="457200" rtl="0" algn="l">
              <a:lnSpc>
                <a:spcPct val="115000"/>
              </a:lnSpc>
              <a:spcBef>
                <a:spcPts val="1600"/>
              </a:spcBef>
              <a:spcAft>
                <a:spcPts val="1600"/>
              </a:spcAft>
              <a:buSzPts val="1400"/>
              <a:buNone/>
            </a:pPr>
            <a:r>
              <a:t/>
            </a:r>
            <a:endParaRPr/>
          </a:p>
        </p:txBody>
      </p:sp>
      <p:sp>
        <p:nvSpPr>
          <p:cNvPr id="131" name="Google Shape;131;p24"/>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GB"/>
              <a:t>Feedback</a:t>
            </a:r>
            <a:endParaRPr/>
          </a:p>
        </p:txBody>
      </p:sp>
      <p:pic>
        <p:nvPicPr>
          <p:cNvPr id="132" name="Google Shape;132;p24"/>
          <p:cNvPicPr preferRelativeResize="0"/>
          <p:nvPr/>
        </p:nvPicPr>
        <p:blipFill rotWithShape="1">
          <a:blip r:embed="rId4">
            <a:alphaModFix/>
          </a:blip>
          <a:srcRect b="0" l="0" r="0" t="0"/>
          <a:stretch/>
        </p:blipFill>
        <p:spPr>
          <a:xfrm>
            <a:off x="4751750" y="1628375"/>
            <a:ext cx="2857500" cy="28575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5"/>
          <p:cNvSpPr txBox="1"/>
          <p:nvPr>
            <p:ph type="title"/>
          </p:nvPr>
        </p:nvSpPr>
        <p:spPr>
          <a:xfrm>
            <a:off x="265500" y="238625"/>
            <a:ext cx="4115700" cy="24768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GB"/>
              <a:t>Upcoming Sessions</a:t>
            </a:r>
            <a:endParaRPr/>
          </a:p>
        </p:txBody>
      </p:sp>
      <p:sp>
        <p:nvSpPr>
          <p:cNvPr id="138" name="Google Shape;138;p2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GB"/>
              <a:t>What’s up next?</a:t>
            </a:r>
            <a:endParaRPr/>
          </a:p>
          <a:p>
            <a:pPr indent="0" lvl="0" marL="0" rtl="0" algn="ctr">
              <a:lnSpc>
                <a:spcPct val="100000"/>
              </a:lnSpc>
              <a:spcBef>
                <a:spcPts val="0"/>
              </a:spcBef>
              <a:spcAft>
                <a:spcPts val="0"/>
              </a:spcAft>
              <a:buSzPts val="2100"/>
              <a:buNone/>
            </a:pPr>
            <a:r>
              <a:rPr lang="en-GB" sz="1900">
                <a:solidFill>
                  <a:srgbClr val="EB3C68"/>
                </a:solidFill>
              </a:rPr>
              <a:t>www.shefesh.com/sessions</a:t>
            </a:r>
            <a:endParaRPr sz="1900">
              <a:solidFill>
                <a:srgbClr val="EB3C68"/>
              </a:solidFill>
            </a:endParaRPr>
          </a:p>
        </p:txBody>
      </p:sp>
      <p:sp>
        <p:nvSpPr>
          <p:cNvPr id="139" name="Google Shape;139;p2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1600"/>
              </a:spcBef>
              <a:spcAft>
                <a:spcPts val="1600"/>
              </a:spcAft>
              <a:buClr>
                <a:schemeClr val="dk1"/>
              </a:buClr>
              <a:buSzPts val="1100"/>
              <a:buFont typeface="Arial"/>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Any Questions?</a:t>
            </a:r>
            <a:endParaRPr/>
          </a:p>
        </p:txBody>
      </p:sp>
      <p:sp>
        <p:nvSpPr>
          <p:cNvPr id="145" name="Google Shape;145;p26"/>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en-GB" sz="2300" u="none" cap="none" strike="noStrike">
                <a:solidFill>
                  <a:srgbClr val="EB3C68"/>
                </a:solidFill>
                <a:latin typeface="Roboto"/>
                <a:ea typeface="Roboto"/>
                <a:cs typeface="Roboto"/>
                <a:sym typeface="Roboto"/>
              </a:rPr>
              <a:t>www.shefesh.com</a:t>
            </a:r>
            <a:endParaRPr b="0" i="0" sz="2300" u="none" cap="none" strike="noStrike">
              <a:solidFill>
                <a:srgbClr val="EB3C68"/>
              </a:solidFill>
              <a:latin typeface="Roboto"/>
              <a:ea typeface="Roboto"/>
              <a:cs typeface="Roboto"/>
              <a:sym typeface="Roboto"/>
            </a:endParaRPr>
          </a:p>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Roboto"/>
                <a:ea typeface="Roboto"/>
                <a:cs typeface="Roboto"/>
                <a:sym typeface="Roboto"/>
              </a:rPr>
              <a:t>Thanks for coming!</a:t>
            </a:r>
            <a:endParaRPr b="0" i="0" sz="1800" u="none" cap="none" strike="noStrike">
              <a:solidFill>
                <a:schemeClr val="lt1"/>
              </a:solidFill>
              <a:latin typeface="Roboto"/>
              <a:ea typeface="Roboto"/>
              <a:cs typeface="Roboto"/>
              <a:sym typeface="Roboto"/>
            </a:endParaRPr>
          </a:p>
        </p:txBody>
      </p:sp>
      <p:pic>
        <p:nvPicPr>
          <p:cNvPr id="146" name="Google Shape;146;p26"/>
          <p:cNvPicPr preferRelativeResize="0"/>
          <p:nvPr/>
        </p:nvPicPr>
        <p:blipFill rotWithShape="1">
          <a:blip r:embed="rId3">
            <a:alphaModFix/>
          </a:blip>
          <a:srcRect b="0" l="0" r="0" t="0"/>
          <a:stretch/>
        </p:blipFill>
        <p:spPr>
          <a:xfrm>
            <a:off x="3225075" y="1285325"/>
            <a:ext cx="2693850" cy="26996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lnSpc>
                <a:spcPct val="115000"/>
              </a:lnSpc>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lnSpc>
                <a:spcPct val="115000"/>
              </a:lnSpc>
              <a:spcBef>
                <a:spcPts val="0"/>
              </a:spcBef>
              <a:spcAft>
                <a:spcPts val="0"/>
              </a:spcAft>
              <a:buSzPts val="1400"/>
              <a:buChar char="●"/>
            </a:pPr>
            <a:r>
              <a:rPr lang="en-GB"/>
              <a:t>Remember, if you have any doubts as to if something is legal or authorised, just don't do it until you are able to confirm you are allowed to.</a:t>
            </a:r>
            <a:br>
              <a:rPr lang="en-GB"/>
            </a:br>
            <a:endParaRPr/>
          </a:p>
          <a:p>
            <a:pPr indent="-317500" lvl="0" marL="457200" rtl="0" algn="l">
              <a:lnSpc>
                <a:spcPct val="115000"/>
              </a:lnSpc>
              <a:spcBef>
                <a:spcPts val="0"/>
              </a:spcBef>
              <a:spcAft>
                <a:spcPts val="0"/>
              </a:spcAft>
              <a:buSzPts val="1400"/>
              <a:buChar char="●"/>
            </a:pPr>
            <a:r>
              <a:rPr lang="en-GB"/>
              <a:t>Relevant UK Law: </a:t>
            </a:r>
            <a:r>
              <a:rPr lang="en-GB" u="sng">
                <a:solidFill>
                  <a:schemeClr val="hlink"/>
                </a:solidFill>
                <a:hlinkClick r:id="rId3"/>
              </a:rPr>
              <a:t>https://www.legislation.gov.uk/ukpga/1990/18/contents</a:t>
            </a:r>
            <a:endParaRPr>
              <a:solidFill>
                <a:srgbClr val="EB3C68"/>
              </a:solidFill>
            </a:endParaRPr>
          </a:p>
          <a:p>
            <a:pPr indent="0" lvl="0" marL="0" rtl="0" algn="l">
              <a:lnSpc>
                <a:spcPct val="115000"/>
              </a:lnSpc>
              <a:spcBef>
                <a:spcPts val="1600"/>
              </a:spcBef>
              <a:spcAft>
                <a:spcPts val="0"/>
              </a:spcAft>
              <a:buClr>
                <a:schemeClr val="dk1"/>
              </a:buClr>
              <a:buSzPts val="1100"/>
              <a:buFont typeface="Arial"/>
              <a:buNone/>
            </a:pPr>
            <a:r>
              <a:t/>
            </a:r>
            <a:endParaRPr/>
          </a:p>
          <a:p>
            <a:pPr indent="0" lvl="0" marL="0" rtl="0" algn="l">
              <a:lnSpc>
                <a:spcPct val="115000"/>
              </a:lnSpc>
              <a:spcBef>
                <a:spcPts val="1600"/>
              </a:spcBef>
              <a:spcAft>
                <a:spcPts val="1600"/>
              </a:spcAft>
              <a:buSzPts val="1400"/>
              <a:buNone/>
            </a:pPr>
            <a:r>
              <a:t/>
            </a:r>
            <a:endParaRPr/>
          </a:p>
        </p:txBody>
      </p:sp>
      <p:sp>
        <p:nvSpPr>
          <p:cNvPr id="63" name="Google Shape;63;p13"/>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lnSpc>
                <a:spcPct val="115000"/>
              </a:lnSpc>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lnSpc>
                <a:spcPct val="115000"/>
              </a:lnSpc>
              <a:spcBef>
                <a:spcPts val="0"/>
              </a:spcBef>
              <a:spcAft>
                <a:spcPts val="0"/>
              </a:spcAft>
              <a:buSzPts val="1400"/>
              <a:buChar char="●"/>
            </a:pPr>
            <a:r>
              <a:rPr lang="en-GB"/>
              <a:t>Breaching the Code of Conduct = immediate ejection and further consequences.</a:t>
            </a:r>
            <a:br>
              <a:rPr lang="en-GB"/>
            </a:br>
            <a:endParaRPr/>
          </a:p>
          <a:p>
            <a:pPr indent="-317500" lvl="0" marL="457200" rtl="0" algn="l">
              <a:lnSpc>
                <a:spcPct val="115000"/>
              </a:lnSpc>
              <a:spcBef>
                <a:spcPts val="0"/>
              </a:spcBef>
              <a:spcAft>
                <a:spcPts val="0"/>
              </a:spcAft>
              <a:buSzPts val="1400"/>
              <a:buChar char="●"/>
            </a:pPr>
            <a:r>
              <a:rPr lang="en-GB"/>
              <a:t>Code of Conduct can be found at </a:t>
            </a:r>
            <a:r>
              <a:rPr b="1" lang="en-GB">
                <a:solidFill>
                  <a:srgbClr val="FFFFFF"/>
                </a:solidFill>
              </a:rPr>
              <a:t>shefesh.com/conduct</a:t>
            </a:r>
            <a:endParaRPr b="1">
              <a:solidFill>
                <a:srgbClr val="FFFFFF"/>
              </a:solidFill>
            </a:endParaRPr>
          </a:p>
          <a:p>
            <a:pPr indent="0" lvl="0" marL="0" rtl="0" algn="l">
              <a:lnSpc>
                <a:spcPct val="115000"/>
              </a:lnSpc>
              <a:spcBef>
                <a:spcPts val="1600"/>
              </a:spcBef>
              <a:spcAft>
                <a:spcPts val="1600"/>
              </a:spcAft>
              <a:buSzPts val="1400"/>
              <a:buNone/>
            </a:pPr>
            <a:r>
              <a:t/>
            </a:r>
            <a:endParaRPr/>
          </a:p>
        </p:txBody>
      </p:sp>
      <p:sp>
        <p:nvSpPr>
          <p:cNvPr id="69" name="Google Shape;69;p14"/>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What You Need</a:t>
            </a:r>
            <a:endParaRPr b="1">
              <a:latin typeface="Roboto Mono"/>
              <a:ea typeface="Roboto Mono"/>
              <a:cs typeface="Roboto Mono"/>
              <a:sym typeface="Roboto Mono"/>
            </a:endParaRPr>
          </a:p>
        </p:txBody>
      </p:sp>
      <p:sp>
        <p:nvSpPr>
          <p:cNvPr id="75" name="Google Shape;75;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sz="1500"/>
              <a:t>There’s not much you need before this session, but these will help:</a:t>
            </a:r>
            <a:endParaRPr sz="1500"/>
          </a:p>
          <a:p>
            <a:pPr indent="0" lvl="0" marL="0" rtl="0" algn="l">
              <a:lnSpc>
                <a:spcPct val="115000"/>
              </a:lnSpc>
              <a:spcBef>
                <a:spcPts val="1600"/>
              </a:spcBef>
              <a:spcAft>
                <a:spcPts val="0"/>
              </a:spcAft>
              <a:buSzPts val="1400"/>
              <a:buNone/>
            </a:pPr>
            <a:r>
              <a:rPr lang="en-GB" sz="1500"/>
              <a:t>What you should bring:</a:t>
            </a:r>
            <a:endParaRPr sz="1500"/>
          </a:p>
          <a:p>
            <a:pPr indent="-323850" lvl="0" marL="457200" rtl="0" algn="l">
              <a:lnSpc>
                <a:spcPct val="115000"/>
              </a:lnSpc>
              <a:spcBef>
                <a:spcPts val="1600"/>
              </a:spcBef>
              <a:spcAft>
                <a:spcPts val="0"/>
              </a:spcAft>
              <a:buSzPts val="1500"/>
              <a:buChar char="●"/>
            </a:pPr>
            <a:r>
              <a:rPr lang="en-GB" sz="1500"/>
              <a:t>Basic understanding of HTTP (requests, responses, methods, parameters)</a:t>
            </a:r>
            <a:endParaRPr sz="1500"/>
          </a:p>
          <a:p>
            <a:pPr indent="-323850" lvl="0" marL="457200" rtl="0" algn="l">
              <a:lnSpc>
                <a:spcPct val="115000"/>
              </a:lnSpc>
              <a:spcBef>
                <a:spcPts val="0"/>
              </a:spcBef>
              <a:spcAft>
                <a:spcPts val="0"/>
              </a:spcAft>
              <a:buSzPts val="1500"/>
              <a:buChar char="●"/>
            </a:pPr>
            <a:r>
              <a:rPr lang="en-GB" sz="1500"/>
              <a:t>Burp Suite Community Edition (free from portswigger.net)</a:t>
            </a:r>
            <a:endParaRPr sz="1500"/>
          </a:p>
          <a:p>
            <a:pPr indent="-323850" lvl="0" marL="457200" rtl="0" algn="l">
              <a:lnSpc>
                <a:spcPct val="115000"/>
              </a:lnSpc>
              <a:spcBef>
                <a:spcPts val="0"/>
              </a:spcBef>
              <a:spcAft>
                <a:spcPts val="0"/>
              </a:spcAft>
              <a:buSzPts val="1500"/>
              <a:buChar char="●"/>
            </a:pPr>
            <a:r>
              <a:rPr lang="en-GB" sz="1500"/>
              <a:t>A free PortSwigger Web Security Academy account</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What is Burp Suite?</a:t>
            </a:r>
            <a:endParaRPr b="1">
              <a:latin typeface="Roboto Mono"/>
              <a:ea typeface="Roboto Mono"/>
              <a:cs typeface="Roboto Mono"/>
              <a:sym typeface="Roboto Mono"/>
            </a:endParaRPr>
          </a:p>
        </p:txBody>
      </p:sp>
      <p:sp>
        <p:nvSpPr>
          <p:cNvPr id="81" name="Google Shape;81;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sz="1500"/>
              <a:t>Burp Suite is an integrated platform for testing the security of web applications. It sits between your browser and the target site, letting you intercept, inspect, and modify every request that passes through.</a:t>
            </a:r>
            <a:endParaRPr sz="1500"/>
          </a:p>
          <a:p>
            <a:pPr indent="0" lvl="0" marL="0" rtl="0" algn="l">
              <a:lnSpc>
                <a:spcPct val="115000"/>
              </a:lnSpc>
              <a:spcBef>
                <a:spcPts val="1600"/>
              </a:spcBef>
              <a:spcAft>
                <a:spcPts val="0"/>
              </a:spcAft>
              <a:buSzPts val="1400"/>
              <a:buNone/>
            </a:pPr>
            <a:r>
              <a:rPr lang="en-GB" sz="1500"/>
              <a:t>It comes in three editions; we’ll use the free Community Edition, which gives us the core tools:</a:t>
            </a:r>
            <a:endParaRPr sz="1500"/>
          </a:p>
          <a:p>
            <a:pPr indent="-323850" lvl="0" marL="457200" rtl="0" algn="l">
              <a:lnSpc>
                <a:spcPct val="115000"/>
              </a:lnSpc>
              <a:spcBef>
                <a:spcPts val="1600"/>
              </a:spcBef>
              <a:spcAft>
                <a:spcPts val="0"/>
              </a:spcAft>
              <a:buSzPts val="1500"/>
              <a:buChar char="●"/>
            </a:pPr>
            <a:r>
              <a:rPr lang="en-GB" sz="1500"/>
              <a:t>Proxy — intercept and modify HTTP/HTTPS traffic in real time</a:t>
            </a:r>
            <a:endParaRPr sz="1500"/>
          </a:p>
          <a:p>
            <a:pPr indent="-323850" lvl="0" marL="457200" rtl="0" algn="l">
              <a:lnSpc>
                <a:spcPct val="115000"/>
              </a:lnSpc>
              <a:spcBef>
                <a:spcPts val="0"/>
              </a:spcBef>
              <a:spcAft>
                <a:spcPts val="0"/>
              </a:spcAft>
              <a:buSzPts val="1500"/>
              <a:buChar char="●"/>
            </a:pPr>
            <a:r>
              <a:rPr lang="en-GB" sz="1500"/>
              <a:t>Repeater — manually replay and tamper with a single request</a:t>
            </a:r>
            <a:endParaRPr sz="1500"/>
          </a:p>
          <a:p>
            <a:pPr indent="-323850" lvl="0" marL="457200" rtl="0" algn="l">
              <a:lnSpc>
                <a:spcPct val="115000"/>
              </a:lnSpc>
              <a:spcBef>
                <a:spcPts val="0"/>
              </a:spcBef>
              <a:spcAft>
                <a:spcPts val="0"/>
              </a:spcAft>
              <a:buSzPts val="1500"/>
              <a:buChar char="●"/>
            </a:pPr>
            <a:r>
              <a:rPr lang="en-GB" sz="1500"/>
              <a:t>Intruder — automate fuzzing and brute-force attacks across payloads</a:t>
            </a:r>
            <a:endParaRPr sz="1500"/>
          </a:p>
          <a:p>
            <a:pPr indent="-323850" lvl="0" marL="457200" rtl="0" algn="l">
              <a:lnSpc>
                <a:spcPct val="115000"/>
              </a:lnSpc>
              <a:spcBef>
                <a:spcPts val="0"/>
              </a:spcBef>
              <a:spcAft>
                <a:spcPts val="0"/>
              </a:spcAft>
              <a:buSzPts val="1500"/>
              <a:buChar char="●"/>
            </a:pPr>
            <a:r>
              <a:rPr lang="en-GB" sz="1500"/>
              <a:t>Decoder &amp; Comparer — encode/decode data and diff two responses</a:t>
            </a:r>
            <a:endParaRPr sz="1500"/>
          </a:p>
          <a:p>
            <a:pPr indent="-323850" lvl="0" marL="457200" rtl="0" algn="l">
              <a:lnSpc>
                <a:spcPct val="115000"/>
              </a:lnSpc>
              <a:spcBef>
                <a:spcPts val="0"/>
              </a:spcBef>
              <a:spcAft>
                <a:spcPts val="0"/>
              </a:spcAft>
              <a:buSzPts val="1500"/>
              <a:buChar char="●"/>
            </a:pPr>
            <a:r>
              <a:rPr lang="en-GB" sz="1500"/>
              <a:t>Target &amp; Site Map — passively map out every endpoint as you browse</a:t>
            </a:r>
            <a:endParaRPr sz="1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pic>
        <p:nvPicPr>
          <p:cNvPr id="88" name="Google Shape;88;p17"/>
          <p:cNvPicPr preferRelativeResize="0"/>
          <p:nvPr/>
        </p:nvPicPr>
        <p:blipFill>
          <a:blip r:embed="rId3">
            <a:alphaModFix/>
          </a:blip>
          <a:stretch>
            <a:fillRect/>
          </a:stretch>
        </p:blipFill>
        <p:spPr>
          <a:xfrm>
            <a:off x="1262548" y="0"/>
            <a:ext cx="6618903" cy="5143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The Proxy</a:t>
            </a:r>
            <a:endParaRPr b="1">
              <a:latin typeface="Roboto Mono"/>
              <a:ea typeface="Roboto Mono"/>
              <a:cs typeface="Roboto Mono"/>
              <a:sym typeface="Roboto Mono"/>
            </a:endParaRPr>
          </a:p>
        </p:txBody>
      </p:sp>
      <p:sp>
        <p:nvSpPr>
          <p:cNvPr id="94" name="Google Shape;94;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a:t>The Proxy sits between your browser and the target server. Every HTTP/S request and response passes through Burp, and you decide what happens next.</a:t>
            </a:r>
            <a:endParaRPr/>
          </a:p>
          <a:p>
            <a:pPr indent="0" lvl="0" marL="0" rtl="0" algn="l">
              <a:lnSpc>
                <a:spcPct val="115000"/>
              </a:lnSpc>
              <a:spcBef>
                <a:spcPts val="1600"/>
              </a:spcBef>
              <a:spcAft>
                <a:spcPts val="0"/>
              </a:spcAft>
              <a:buSzPts val="1400"/>
              <a:buNone/>
            </a:pPr>
            <a:r>
              <a:rPr lang="en-GB"/>
              <a:t>With Intercept ON, requests pause until you forward or drop them. You can edit any part — headers, body, parameters — before it reaches the server.</a:t>
            </a:r>
            <a:endParaRPr/>
          </a:p>
          <a:p>
            <a:pPr indent="0" lvl="0" marL="0" rtl="0" algn="l">
              <a:lnSpc>
                <a:spcPct val="115000"/>
              </a:lnSpc>
              <a:spcBef>
                <a:spcPts val="1600"/>
              </a:spcBef>
              <a:spcAft>
                <a:spcPts val="0"/>
              </a:spcAft>
              <a:buSzPts val="1400"/>
              <a:buNone/>
            </a:pPr>
            <a:r>
              <a:rPr lang="en-GB"/>
              <a:t>With Intercept OFF, every request still appears in HTTP history. Right-click any request to send it to Repeater, Intruder, or any other tool.</a:t>
            </a:r>
            <a:endParaRPr/>
          </a:p>
          <a:p>
            <a:pPr indent="0" lvl="0" marL="0" rtl="0" algn="l">
              <a:lnSpc>
                <a:spcPct val="115000"/>
              </a:lnSpc>
              <a:spcBef>
                <a:spcPts val="1600"/>
              </a:spcBef>
              <a:spcAft>
                <a:spcPts val="1600"/>
              </a:spcAft>
              <a:buSzPts val="1400"/>
              <a:buNone/>
            </a:pPr>
            <a:r>
              <a:rPr lang="en-GB"/>
              <a:t>Default listener: 127.0.0.1:8080. The embedded browser routes through this automatically.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Repeater</a:t>
            </a:r>
            <a:endParaRPr b="1">
              <a:latin typeface="Roboto Mono"/>
              <a:ea typeface="Roboto Mono"/>
              <a:cs typeface="Roboto Mono"/>
              <a:sym typeface="Roboto Mono"/>
            </a:endParaRPr>
          </a:p>
        </p:txBody>
      </p:sp>
      <p:sp>
        <p:nvSpPr>
          <p:cNvPr id="100" name="Google Shape;100;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sz="1500"/>
              <a:t>Repeater is for manual, one-at-a-time request tweaking. You change a value, click Send, read the response, repeat.</a:t>
            </a:r>
            <a:endParaRPr sz="1500"/>
          </a:p>
          <a:p>
            <a:pPr indent="0" lvl="0" marL="0" rtl="0" algn="l">
              <a:lnSpc>
                <a:spcPct val="115000"/>
              </a:lnSpc>
              <a:spcBef>
                <a:spcPts val="1600"/>
              </a:spcBef>
              <a:spcAft>
                <a:spcPts val="0"/>
              </a:spcAft>
              <a:buSzPts val="1400"/>
              <a:buNone/>
            </a:pPr>
            <a:r>
              <a:rPr lang="en-GB" sz="1500"/>
              <a:t>Send any interesting request from Proxy history to Repeater with Ctrl+R (or right-click → Send to Repeater).</a:t>
            </a:r>
            <a:endParaRPr sz="1500"/>
          </a:p>
          <a:p>
            <a:pPr indent="0" lvl="0" marL="0" rtl="0" algn="l">
              <a:lnSpc>
                <a:spcPct val="115000"/>
              </a:lnSpc>
              <a:spcBef>
                <a:spcPts val="1600"/>
              </a:spcBef>
              <a:spcAft>
                <a:spcPts val="0"/>
              </a:spcAft>
              <a:buSzPts val="1400"/>
              <a:buNone/>
            </a:pPr>
            <a:r>
              <a:rPr lang="en-GB" sz="1500"/>
              <a:t>This is where 90% of manual web testing happens: find a suspicious request, send it to Repeater, tweak parameters, watch responses. Great for testing single payloads — SQL injection, XSS, IDOR, auth flaws.</a:t>
            </a:r>
            <a:endParaRPr sz="1500"/>
          </a:p>
          <a:p>
            <a:pPr indent="0" lvl="0" marL="0" rtl="0" algn="l">
              <a:lnSpc>
                <a:spcPct val="115000"/>
              </a:lnSpc>
              <a:spcBef>
                <a:spcPts val="1600"/>
              </a:spcBef>
              <a:spcAft>
                <a:spcPts val="1600"/>
              </a:spcAft>
              <a:buSzPts val="1400"/>
              <a:buNone/>
            </a:pPr>
            <a:r>
              <a:t/>
            </a:r>
            <a:endParaRPr sz="1500"/>
          </a:p>
        </p:txBody>
      </p:sp>
      <p:sp>
        <p:nvSpPr>
          <p:cNvPr id="101" name="Google Shape;101;p19"/>
          <p:cNvSpPr txBox="1"/>
          <p:nvPr/>
        </p:nvSpPr>
        <p:spPr>
          <a:xfrm>
            <a:off x="311700" y="3950000"/>
            <a:ext cx="8520600" cy="700000"/>
          </a:xfrm>
          <a:prstGeom prst="rect">
            <a:avLst/>
          </a:prstGeom>
          <a:noFill/>
          <a:ln>
            <a:noFill/>
          </a:ln>
        </p:spPr>
        <p:txBody>
          <a:bodyPr anchorCtr="0" anchor="t" bIns="91425" lIns="91425" spcFirstLastPara="1" rIns="91425" wrap="square" tIns="91425">
            <a:noAutofit/>
          </a:bodyPr>
          <a:lstStyle/>
          <a:p>
            <a:pPr indent="0" lvl="0" marL="0" marR="0" rtl="0" algn="ctr">
              <a:lnSpc>
                <a:spcPct val="115000"/>
              </a:lnSpc>
              <a:spcBef>
                <a:spcPts val="0"/>
              </a:spcBef>
              <a:spcAft>
                <a:spcPts val="1600"/>
              </a:spcAft>
              <a:buClr>
                <a:schemeClr val="dk1"/>
              </a:buClr>
              <a:buSzPts val="1100"/>
              <a:buFont typeface="Arial"/>
              <a:buNone/>
            </a:pPr>
            <a:r>
              <a:rPr b="0" i="0" lang="en-GB" sz="1500" u="none" cap="none" strike="noStrike">
                <a:solidFill>
                  <a:schemeClr val="lt1"/>
                </a:solidFill>
                <a:latin typeface="Roboto"/>
                <a:ea typeface="Roboto"/>
                <a:cs typeface="Roboto"/>
                <a:sym typeface="Roboto"/>
              </a:rPr>
              <a:t>Docs: </a:t>
            </a:r>
            <a:r>
              <a:rPr b="0" i="0" lang="en-GB" sz="1500" u="sng" cap="none" strike="noStrike">
                <a:solidFill>
                  <a:schemeClr val="hlink"/>
                </a:solidFill>
                <a:latin typeface="Arial"/>
                <a:ea typeface="Arial"/>
                <a:cs typeface="Arial"/>
                <a:sym typeface="Arial"/>
                <a:hlinkClick r:id="rId3"/>
              </a:rPr>
              <a:t>portswigger.net/burp/documentation/desktop/tools/repeater</a:t>
            </a:r>
            <a:endParaRPr b="0" i="0" sz="1400" u="none" cap="none" strike="noStrike">
              <a:solidFill>
                <a:srgbClr val="EB3C68"/>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863250" y="95700"/>
            <a:ext cx="7417500" cy="576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GB"/>
              <a:t>Intruder</a:t>
            </a:r>
            <a:endParaRPr b="1">
              <a:latin typeface="Roboto Mono"/>
              <a:ea typeface="Roboto Mono"/>
              <a:cs typeface="Roboto Mono"/>
              <a:sym typeface="Roboto Mono"/>
            </a:endParaRPr>
          </a:p>
        </p:txBody>
      </p:sp>
      <p:sp>
        <p:nvSpPr>
          <p:cNvPr id="107" name="Google Shape;107;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400"/>
              <a:buNone/>
            </a:pPr>
            <a:r>
              <a:rPr lang="en-GB"/>
              <a:t>Intruder automates Repeater. Instead of changing one value at a time, you mark a position in the request and supply a wordlist — Burp sends one request per payload and shows you every response side-by-side.</a:t>
            </a:r>
            <a:endParaRPr/>
          </a:p>
          <a:p>
            <a:pPr indent="0" lvl="0" marL="0" rtl="0" algn="l">
              <a:lnSpc>
                <a:spcPct val="115000"/>
              </a:lnSpc>
              <a:spcBef>
                <a:spcPts val="1600"/>
              </a:spcBef>
              <a:spcAft>
                <a:spcPts val="0"/>
              </a:spcAft>
              <a:buSzPts val="1400"/>
              <a:buNone/>
            </a:pPr>
            <a:r>
              <a:rPr lang="en-GB"/>
              <a:t>Sort the results by response length or status code — the row that’s different is usually the valid username, the working password, or the exploitable parameter.</a:t>
            </a:r>
            <a:endParaRPr/>
          </a:p>
          <a:p>
            <a:pPr indent="0" lvl="0" marL="0" rtl="0" algn="l">
              <a:lnSpc>
                <a:spcPct val="115000"/>
              </a:lnSpc>
              <a:spcBef>
                <a:spcPts val="1600"/>
              </a:spcBef>
              <a:spcAft>
                <a:spcPts val="1600"/>
              </a:spcAft>
              <a:buSzPts val="1400"/>
              <a:buNone/>
            </a:pPr>
            <a:br>
              <a:rPr lang="en-GB"/>
            </a:br>
            <a:r>
              <a:rPr lang="en-GB"/>
              <a:t>Community Edition rate-limits Intruder severely — fine for learning, painful for real workloads. Pro removes the limit; Turbo Intruder (BApp Store) is the free workaround.</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